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312" r:id="rId7"/>
    <p:sldId id="261" r:id="rId8"/>
    <p:sldId id="313" r:id="rId9"/>
    <p:sldId id="262" r:id="rId10"/>
    <p:sldId id="263" r:id="rId11"/>
    <p:sldId id="264" r:id="rId12"/>
    <p:sldId id="31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6" r:id="rId30"/>
    <p:sldId id="282" r:id="rId31"/>
    <p:sldId id="283" r:id="rId32"/>
    <p:sldId id="284" r:id="rId33"/>
    <p:sldId id="285" r:id="rId34"/>
    <p:sldId id="278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8" autoAdjust="0"/>
  </p:normalViewPr>
  <p:slideViewPr>
    <p:cSldViewPr>
      <p:cViewPr>
        <p:scale>
          <a:sx n="100" d="100"/>
          <a:sy n="100" d="100"/>
        </p:scale>
        <p:origin x="-30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35958-ED97-4816-965B-F30292E779A7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9C66-5BDF-4151-B9F7-1B9CC29856E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7DBB5A-7F59-412A-827E-D4205D19690D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835E96-F24B-4725-8922-A22EB2BF27D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5E96-F24B-4725-8922-A22EB2BF27D7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2206-96B6-4B22-B6C3-4F2DABF8025A}" type="datetimeFigureOut">
              <a:rPr lang="en-CA" smtClean="0"/>
              <a:pPr/>
              <a:t>17/06/2015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9941-1057-4AC6-985E-B636D8F0A33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89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5" Type="http://schemas.openxmlformats.org/officeDocument/2006/relationships/image" Target="../media/image9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91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84.png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0.png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02624" cy="2475706"/>
          </a:xfrm>
        </p:spPr>
        <p:txBody>
          <a:bodyPr>
            <a:normAutofit/>
          </a:bodyPr>
          <a:lstStyle/>
          <a:p>
            <a:r>
              <a:rPr lang="en-CA" dirty="0" smtClean="0"/>
              <a:t>ELE 635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 </a:t>
            </a:r>
            <a:r>
              <a:rPr lang="en-CA" dirty="0" smtClean="0"/>
              <a:t>Modulated </a:t>
            </a:r>
            <a:r>
              <a:rPr lang="en-CA" dirty="0"/>
              <a:t>Communication Systems under Noise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2015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490538"/>
            <a:ext cx="87439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9512" y="4581128"/>
          <a:ext cx="3456383" cy="401386"/>
        </p:xfrm>
        <a:graphic>
          <a:graphicData uri="http://schemas.openxmlformats.org/presentationml/2006/ole">
            <p:oleObj spid="_x0000_s6147" name="Equation" r:id="rId4" imgW="1968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3863"/>
            <a:ext cx="86868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47864" y="5301208"/>
            <a:ext cx="2232248" cy="100811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ttp://support.minitab.com/en-us/minitab-express/1/cd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2592288" cy="1955390"/>
          </a:xfrm>
          <a:prstGeom prst="rect">
            <a:avLst/>
          </a:prstGeom>
          <a:noFill/>
        </p:spPr>
      </p:pic>
      <p:pic>
        <p:nvPicPr>
          <p:cNvPr id="102406" name="Picture 6" descr="https://www.me.utexas.edu/~jensen/ORMM/computation/unit/rvadd/continuous_dist/dist_img/cont_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140968"/>
            <a:ext cx="3823673" cy="3096344"/>
          </a:xfrm>
          <a:prstGeom prst="rect">
            <a:avLst/>
          </a:prstGeom>
          <a:noFill/>
        </p:spPr>
      </p:pic>
      <p:pic>
        <p:nvPicPr>
          <p:cNvPr id="102402" name="Picture 2" descr="http://www.six-sigma-material.com/images/Probability-Density-Function-Form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512168" cy="74102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Probability Density Function (PDF)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74198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PDF of a RP tells the probability of getting each </a:t>
            </a:r>
            <a:r>
              <a:rPr lang="en-CA" sz="2400" dirty="0" smtClean="0">
                <a:solidFill>
                  <a:srgbClr val="FF0000"/>
                </a:solidFill>
              </a:rPr>
              <a:t>amplitude </a:t>
            </a:r>
            <a:r>
              <a:rPr lang="en-CA" sz="2400" dirty="0" smtClean="0"/>
              <a:t>value of the RP.</a:t>
            </a:r>
          </a:p>
          <a:p>
            <a:r>
              <a:rPr lang="en-CA" sz="2400" dirty="0" smtClean="0"/>
              <a:t>If ACF describes how the RP behaves w.r.to time, PDF tells how the RP behaves w.r.to amplitude.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102408" name="Picture 8" descr="http://38.media.tumblr.com/tumblr_lh2vjfMhkE1qaityko1_5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517232"/>
            <a:ext cx="2170212" cy="763914"/>
          </a:xfrm>
          <a:prstGeom prst="rect">
            <a:avLst/>
          </a:prstGeom>
          <a:noFill/>
        </p:spPr>
      </p:pic>
      <p:sp>
        <p:nvSpPr>
          <p:cNvPr id="102410" name="AutoShape 10" descr="data:image/png;base64,iVBORw0KGgoAAAANSUhEUgAAAIkAAACBCAMAAADDqWmWAAAAe1BMVEX///8AAADLy8s2Njaampr39/elpaX6+vqvr6/j4+NbW1vz8/PPz8+JiYlBQUHW1tbDw8Pt7e07Ozvn5+e1tbVJSUlnZ2cqKiq+vr57e3vf39+jo6Nzc3NWVlbV1dUvLy+SkpKEhIQkJCROTk53d3dra2sODg4eHh4YGBjhgMOFAAAIoklEQVR4nO1biZaiyBKNRFaTLWXfExWt///CF5GgVllV0t3F0DPncc8BZL9GbjcjAoC/Ac6uwV958ScYeeWu9SpbbTxc9Dr/eK6sCxCVsRKTE4d0ABB7gE6Ij+eMKBGMlesQOdKqw8U5ww43peD83em9tQ4NgEDSmigInR9wo1/10QYiACyr/VpFA315YwJ26NPmIqCvz4PlSjLVokyGVye9ZyZ7t4IIAW4lWb8kE/3QzDKpT9WdSR2Z4xmWRINc1ibJLJMRU+nc9mK1WYdJPNR19h2TqTtbhwkXghfIRM/8LJyYyG43wselW7Se/FLpBNSFfLTJhJWZxJ7urMHkNMtEg9j+AybyQutWH/faao7Inpkvzo49m2opDybWdXfks0zMsMd10N/2Y3uOykvYavTNpQGWGdyYZFF9O/89E6NyaHN5HDn9bIyiETBmtQ1lMXa1dMyUzhyT/nRtgQyDq/NeM1McPPtvrn2JfD/dhgTA1TQBQ3Rn4j5U2rdMDE09YBDqN9PoOhrS+ZX6gOOvKgmD2ZBNvwNPbRo07Sl7qnXtkX1r8U6ta6Voplq7+3CBo80iAs3m7h+Z8hsmehXdmFhSR0g8rOnPMJ+gt3Axdf2HRKZGl1IbK5xKo50rMRn/7ZeFOtTpe1CzuJSW/CGTW+GiuvLewGb46lS8vAOHd90y3gMPiSxrf0IjIK05or/XbtHPteKXfeyfgeny/lapjdtIzpnEfqmU/gyt+1DdxtT18Gjuri6BKvGWZ/P7OICZ34epteGEhFF1ORcIsXaaNL4EWqiF4Y/q6m8SOXrmMJijEK1HayCTyDOZvS/USLEOBDWsOJ72zqpGO54BhoudgL7WdJugBhJiYjNkkVKVFuOcBztEfcWyGXs/lC1RnMdg+9jegrEbEp6lzQqrJcGwq+n1ScbY4ajr2hL4QQM3mW31CyJkyaEcX+j0ObYZ85okLARWWOCyNevJezCm/aU3P4Pn89ds2LDhL0Cs5pucgdPNSca1EPn/FibTzOvvQTDG31g7MLvQMpT5VuWfuOFrx5if/GrVqhOTBATwoTiTHHT3ud0ERzzS2Hmz6iArJPfMEgVgzclx0aZ53kKKxtjHec7n718QZ+HH4U7VE2TiKrFMHo5/YHI1A5OBxjjwJoS+glIv3d5KsFi8tvRWjpGZAFgMrZTCQ7Xe9hI0KfG47NdUyhs2bNiw4QOM1SLQM4ibZj1X0kskashaFOSTKX7/tuVlQzItwBVIMabOmw0HikyEXYa1YcgkXhNebhGWZsCFZUrSWdeL6/80iDEimxZoKBiwR02SswH0DjQdRBIEFzAFeLFk8ZjOQc504fGHTczd1w/+XZCbLHxylaF61Fs6KnamHmPl1IeYIgzjK8kPi8vdd68vJKjOES5KsCYNIqHHonpEZUtMVBjRzh3NJhpfMin12YDDr6EOguzC6JelQL+aCLwcYolMDKOB3nWYaWEJZuMr+9KlgjPUXrSnyxdA7A8S4vrDsXwonCHlaepAud/jfuo56VDHcT1FDXqJra3eq1KpK6hq+Dm4vqYL8xXKJf7Ohg0bNvyHIbqP++VtFLSKD+6n6F0sufw+mBscs1/Sn19cpD/lbPXp9MPpvvZwOC/HEpQ78v1+VfReX3wO2mSfjqgsiA+4q6Vv4qPxy1jQ09MqFkWpVn70gSZd7rEuRml4jMDVzns6qDHDRxWVoY4uyA2VX4z9eLkvTReC7AjaLuNd53CJJXk9GhE77rhSYZLKtY7uucIFlmvBOkV06Gwzm7Iiz8qIYzYQ/bkESlsxpvRjzpigkKwmIU0AZaMMU2ajVjDhpErHSKFkAT9xfgHPgdCGS69uZWQTJkeT7cFjPTRKk1leadXG3SaC4nlGFdyZPGDb7i3BVWf06Og8ZmThvaGdhEqvJbfSkS69yrj2hQ6haVUtiGK6Ff+ng7W39VTI+TDl2yi1istN/0Z0uaNUea2Y1AWiVvbLTU1dJ2PeQP5g4kNsu3l+nw/s70wCPkayE8pbo0d7seUTk+DBZPcNk97E+h6hYaLLGKZ3FGiKWYAr4RBQMpatbEJ/Eg8NzCyEYKFigY9qqJTASiFgF5EqE/lUkMSkwxoIdpiqFk2lYykm4wxWlkZt3ZgMXOUJuIfDZ7Ekd+SkxgJuOk0ekoPwfaxb2ptRQ7Ur2oOf0OwvvxrTPCeRcQlBp1obmWnnh+B3bVG7mbHzKagrKfco8fJk6oH6hmqtqrEVzmeyf4ty3LBhw4b/JxRddkvqlqObJldDk+qqy+MOxYZ3PH9976Kw6XMGlQLEk4tioh2RiXZSbhY1bvHeiryF/bGaWZmVHj8dFXIak0abHDVlI5I2NqO04iqcsg0Xg2jsa9tL7VkQ97cArWLSB7liQuZwNa03FBN7WccwR60xpuo3JB6z0dmbsPf1RG/hwUSdxqoUBUvncNXC+uo7QV27M4n71pWe9Y4JbeveXjaI6+hGOc6TTJU1fiP1jomDh2sl+25MlCQql03VNd5iKC+qlrhT4rxCKaeGIcd5wdiKJyZUSVD1LpucQW5whz1VPTvrUIhyUtzu29uDiX5BjbrvaAoZXyIsLmtQ2rX+t4RXNmzYsGHDr2N3GMea4JAkCQ0ENqW3n/0Djo7aQTmCdsluhay7I76VXq3GHYoFHsk7Rt9gFQ59X9dY6suwbuYxC0DC9HU9wjKV8yMgFrSIWH3tdw/sLoq8/yImf2MyfnxBeW1BD6Wuxlxkklc//aLzM0RnR6Q6nM5HZJN6vX/yNbo5VYYdzyZlRO5DpfWXRVtZ0acP7eVdX49FQEyMBkIynkFzHjTV4vl/x1Cq5AYeE2zVIPSHcHowUfWkBNFTCR3hUYCLMckN5eHn9p0JBecnr/80o5HOjQnXOX0N8U8wCRL/Wdhfm9PpDchFOn3k7V7QNEad+DEKzea0kyAOJx81vwuBCcYfJIx8gf8BxD6E+60VxL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412" name="AutoShape 12" descr="data:image/png;base64,iVBORw0KGgoAAAANSUhEUgAAAIkAAACBCAMAAADDqWmWAAAAe1BMVEX///8AAADLy8s2Njaampr39/elpaX6+vqvr6/j4+NbW1vz8/PPz8+JiYlBQUHW1tbDw8Pt7e07Ozvn5+e1tbVJSUlnZ2cqKiq+vr57e3vf39+jo6Nzc3NWVlbV1dUvLy+SkpKEhIQkJCROTk53d3dra2sODg4eHh4YGBjhgMOFAAAIoklEQVR4nO1biZaiyBKNRFaTLWXfExWt///CF5GgVllV0t3F0DPncc8BZL9GbjcjAoC/Ac6uwV958ScYeeWu9SpbbTxc9Dr/eK6sCxCVsRKTE4d0ABB7gE6Ij+eMKBGMlesQOdKqw8U5ww43peD83em9tQ4NgEDSmigInR9wo1/10QYiACyr/VpFA315YwJ26NPmIqCvz4PlSjLVokyGVye9ZyZ7t4IIAW4lWb8kE/3QzDKpT9WdSR2Z4xmWRINc1ibJLJMRU+nc9mK1WYdJPNR19h2TqTtbhwkXghfIRM/8LJyYyG43wselW7Se/FLpBNSFfLTJhJWZxJ7urMHkNMtEg9j+AybyQutWH/faao7Inpkvzo49m2opDybWdXfks0zMsMd10N/2Y3uOykvYavTNpQGWGdyYZFF9O/89E6NyaHN5HDn9bIyiETBmtQ1lMXa1dMyUzhyT/nRtgQyDq/NeM1McPPtvrn2JfD/dhgTA1TQBQ3Rn4j5U2rdMDE09YBDqN9PoOhrS+ZX6gOOvKgmD2ZBNvwNPbRo07Sl7qnXtkX1r8U6ta6Voplq7+3CBo80iAs3m7h+Z8hsmehXdmFhSR0g8rOnPMJ+gt3Axdf2HRKZGl1IbK5xKo50rMRn/7ZeFOtTpe1CzuJSW/CGTW+GiuvLewGb46lS8vAOHd90y3gMPiSxrf0IjIK05or/XbtHPteKXfeyfgeny/lapjdtIzpnEfqmU/gyt+1DdxtT18Gjuri6BKvGWZ/P7OICZ34epteGEhFF1ORcIsXaaNL4EWqiF4Y/q6m8SOXrmMJijEK1HayCTyDOZvS/USLEOBDWsOJ72zqpGO54BhoudgL7WdJugBhJiYjNkkVKVFuOcBztEfcWyGXs/lC1RnMdg+9jegrEbEp6lzQqrJcGwq+n1ScbY4ajr2hL4QQM3mW31CyJkyaEcX+j0ObYZ85okLARWWOCyNevJezCm/aU3P4Pn89ds2LDhL0Cs5pucgdPNSca1EPn/FibTzOvvQTDG31g7MLvQMpT5VuWfuOFrx5if/GrVqhOTBATwoTiTHHT3ud0ERzzS2Hmz6iArJPfMEgVgzclx0aZ53kKKxtjHec7n718QZ+HH4U7VE2TiKrFMHo5/YHI1A5OBxjjwJoS+glIv3d5KsFi8tvRWjpGZAFgMrZTCQ7Xe9hI0KfG47NdUyhs2bNiw4QOM1SLQM4ibZj1X0kskashaFOSTKX7/tuVlQzItwBVIMabOmw0HikyEXYa1YcgkXhNebhGWZsCFZUrSWdeL6/80iDEimxZoKBiwR02SswH0DjQdRBIEFzAFeLFk8ZjOQc504fGHTczd1w/+XZCbLHxylaF61Fs6KnamHmPl1IeYIgzjK8kPi8vdd68vJKjOES5KsCYNIqHHonpEZUtMVBjRzh3NJhpfMin12YDDr6EOguzC6JelQL+aCLwcYolMDKOB3nWYaWEJZuMr+9KlgjPUXrSnyxdA7A8S4vrDsXwonCHlaepAud/jfuo56VDHcT1FDXqJra3eq1KpK6hq+Dm4vqYL8xXKJf7Ohg0bNvyHIbqP++VtFLSKD+6n6F0sufw+mBscs1/Sn19cpD/lbPXp9MPpvvZwOC/HEpQ78v1+VfReX3wO2mSfjqgsiA+4q6Vv4qPxy1jQ09MqFkWpVn70gSZd7rEuRml4jMDVzns6qDHDRxWVoY4uyA2VX4z9eLkvTReC7AjaLuNd53CJJXk9GhE77rhSYZLKtY7uucIFlmvBOkV06Gwzm7Iiz8qIYzYQ/bkESlsxpvRjzpigkKwmIU0AZaMMU2ajVjDhpErHSKFkAT9xfgHPgdCGS69uZWQTJkeT7cFjPTRKk1leadXG3SaC4nlGFdyZPGDb7i3BVWf06Og8ZmThvaGdhEqvJbfSkS69yrj2hQ6haVUtiGK6Ff+ng7W39VTI+TDl2yi1istN/0Z0uaNUea2Y1AWiVvbLTU1dJ2PeQP5g4kNsu3l+nw/s70wCPkayE8pbo0d7seUTk+DBZPcNk97E+h6hYaLLGKZ3FGiKWYAr4RBQMpatbEJ/Eg8NzCyEYKFigY9qqJTASiFgF5EqE/lUkMSkwxoIdpiqFk2lYykm4wxWlkZt3ZgMXOUJuIfDZ7Ekd+SkxgJuOk0ekoPwfaxb2ptRQ7Ur2oOf0OwvvxrTPCeRcQlBp1obmWnnh+B3bVG7mbHzKagrKfco8fJk6oH6hmqtqrEVzmeyf4ty3LBhw4b/JxRddkvqlqObJldDk+qqy+MOxYZ3PH9976Kw6XMGlQLEk4tioh2RiXZSbhY1bvHeiryF/bGaWZmVHj8dFXIak0abHDVlI5I2NqO04iqcsg0Xg2jsa9tL7VkQ97cArWLSB7liQuZwNa03FBN7WccwR60xpuo3JB6z0dmbsPf1RG/hwUSdxqoUBUvncNXC+uo7QV27M4n71pWe9Y4JbeveXjaI6+hGOc6TTJU1fiP1jomDh2sl+25MlCQql03VNd5iKC+qlrhT4rxCKaeGIcd5wdiKJyZUSVD1LpucQW5whz1VPTvrUIhyUtzu29uDiX5BjbrvaAoZXyIsLmtQ2rX+t4RXNmzYsGHDr2N3GMea4JAkCQ0ENqW3n/0Djo7aQTmCdsluhay7I76VXq3GHYoFHsk7Rt9gFQ59X9dY6suwbuYxC0DC9HU9wjKV8yMgFrSIWH3tdw/sLoq8/yImf2MyfnxBeW1BD6Wuxlxkklc//aLzM0RnR6Q6nM5HZJN6vX/yNbo5VYYdzyZlRO5DpfWXRVtZ0acP7eVdX49FQEyMBkIynkFzHjTV4vl/x1Cq5AYeE2zVIPSHcHowUfWkBNFTCR3hUYCLMckN5eHn9p0JBecnr/80o5HOjQnXOX0N8U8wCRL/Wdhfm9PpDchFOn3k7V7QNEad+DEKzea0kyAOJx81vwuBCcYfJIx8gf8BxD6E+60VxL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414" name="AutoShape 14" descr="data:image/png;base64,iVBORw0KGgoAAAANSUhEUgAAAIkAAACBCAMAAADDqWmWAAAAe1BMVEX///8AAADLy8s2Njaampr39/elpaX6+vqvr6/j4+NbW1vz8/PPz8+JiYlBQUHW1tbDw8Pt7e07Ozvn5+e1tbVJSUlnZ2cqKiq+vr57e3vf39+jo6Nzc3NWVlbV1dUvLy+SkpKEhIQkJCROTk53d3dra2sODg4eHh4YGBjhgMOFAAAIoklEQVR4nO1biZaiyBKNRFaTLWXfExWt///CF5GgVllV0t3F0DPncc8BZL9GbjcjAoC/Ac6uwV958ScYeeWu9SpbbTxc9Dr/eK6sCxCVsRKTE4d0ABB7gE6Ij+eMKBGMlesQOdKqw8U5ww43peD83em9tQ4NgEDSmigInR9wo1/10QYiACyr/VpFA315YwJ26NPmIqCvz4PlSjLVokyGVye9ZyZ7t4IIAW4lWb8kE/3QzDKpT9WdSR2Z4xmWRINc1ibJLJMRU+nc9mK1WYdJPNR19h2TqTtbhwkXghfIRM/8LJyYyG43wselW7Se/FLpBNSFfLTJhJWZxJ7urMHkNMtEg9j+AybyQutWH/faao7Inpkvzo49m2opDybWdXfks0zMsMd10N/2Y3uOykvYavTNpQGWGdyYZFF9O/89E6NyaHN5HDn9bIyiETBmtQ1lMXa1dMyUzhyT/nRtgQyDq/NeM1McPPtvrn2JfD/dhgTA1TQBQ3Rn4j5U2rdMDE09YBDqN9PoOhrS+ZX6gOOvKgmD2ZBNvwNPbRo07Sl7qnXtkX1r8U6ta6Voplq7+3CBo80iAs3m7h+Z8hsmehXdmFhSR0g8rOnPMJ+gt3Axdf2HRKZGl1IbK5xKo50rMRn/7ZeFOtTpe1CzuJSW/CGTW+GiuvLewGb46lS8vAOHd90y3gMPiSxrf0IjIK05or/XbtHPteKXfeyfgeny/lapjdtIzpnEfqmU/gyt+1DdxtT18Gjuri6BKvGWZ/P7OICZ34epteGEhFF1ORcIsXaaNL4EWqiF4Y/q6m8SOXrmMJijEK1HayCTyDOZvS/USLEOBDWsOJ72zqpGO54BhoudgL7WdJugBhJiYjNkkVKVFuOcBztEfcWyGXs/lC1RnMdg+9jegrEbEp6lzQqrJcGwq+n1ScbY4ajr2hL4QQM3mW31CyJkyaEcX+j0ObYZ85okLARWWOCyNevJezCm/aU3P4Pn89ds2LDhL0Cs5pucgdPNSca1EPn/FibTzOvvQTDG31g7MLvQMpT5VuWfuOFrx5if/GrVqhOTBATwoTiTHHT3ud0ERzzS2Hmz6iArJPfMEgVgzclx0aZ53kKKxtjHec7n718QZ+HH4U7VE2TiKrFMHo5/YHI1A5OBxjjwJoS+glIv3d5KsFi8tvRWjpGZAFgMrZTCQ7Xe9hI0KfG47NdUyhs2bNiw4QOM1SLQM4ibZj1X0kskashaFOSTKX7/tuVlQzItwBVIMabOmw0HikyEXYa1YcgkXhNebhGWZsCFZUrSWdeL6/80iDEimxZoKBiwR02SswH0DjQdRBIEFzAFeLFk8ZjOQc504fGHTczd1w/+XZCbLHxylaF61Fs6KnamHmPl1IeYIgzjK8kPi8vdd68vJKjOES5KsCYNIqHHonpEZUtMVBjRzh3NJhpfMin12YDDr6EOguzC6JelQL+aCLwcYolMDKOB3nWYaWEJZuMr+9KlgjPUXrSnyxdA7A8S4vrDsXwonCHlaepAud/jfuo56VDHcT1FDXqJra3eq1KpK6hq+Dm4vqYL8xXKJf7Ohg0bNvyHIbqP++VtFLSKD+6n6F0sufw+mBscs1/Sn19cpD/lbPXp9MPpvvZwOC/HEpQ78v1+VfReX3wO2mSfjqgsiA+4q6Vv4qPxy1jQ09MqFkWpVn70gSZd7rEuRml4jMDVzns6qDHDRxWVoY4uyA2VX4z9eLkvTReC7AjaLuNd53CJJXk9GhE77rhSYZLKtY7uucIFlmvBOkV06Gwzm7Iiz8qIYzYQ/bkESlsxpvRjzpigkKwmIU0AZaMMU2ajVjDhpErHSKFkAT9xfgHPgdCGS69uZWQTJkeT7cFjPTRKk1leadXG3SaC4nlGFdyZPGDb7i3BVWf06Og8ZmThvaGdhEqvJbfSkS69yrj2hQ6haVUtiGK6Ff+ng7W39VTI+TDl2yi1istN/0Z0uaNUea2Y1AWiVvbLTU1dJ2PeQP5g4kNsu3l+nw/s70wCPkayE8pbo0d7seUTk+DBZPcNk97E+h6hYaLLGKZ3FGiKWYAr4RBQMpatbEJ/Eg8NzCyEYKFigY9qqJTASiFgF5EqE/lUkMSkwxoIdpiqFk2lYykm4wxWlkZt3ZgMXOUJuIfDZ7Ekd+SkxgJuOk0ekoPwfaxb2ptRQ7Ur2oOf0OwvvxrTPCeRcQlBp1obmWnnh+B3bVG7mbHzKagrKfco8fJk6oH6hmqtqrEVzmeyf4ty3LBhw4b/JxRddkvqlqObJldDk+qqy+MOxYZ3PH9976Kw6XMGlQLEk4tioh2RiXZSbhY1bvHeiryF/bGaWZmVHj8dFXIak0abHDVlI5I2NqO04iqcsg0Xg2jsa9tL7VkQ97cArWLSB7liQuZwNa03FBN7WccwR60xpuo3JB6z0dmbsPf1RG/hwUSdxqoUBUvncNXC+uo7QV27M4n71pWe9Y4JbeveXjaI6+hGOc6TTJU1fiP1jomDh2sl+25MlCQql03VNd5iKC+qlrhT4rxCKaeGIcd5wdiKJyZUSVD1LpucQW5whz1VPTvrUIhyUtzu29uDiX5BjbrvaAoZXyIsLmtQ2rX+t4RXNmzYsGHDr2N3GMea4JAkCQ0ENqW3n/0Djo7aQTmCdsluhay7I76VXq3GHYoFHsk7Rt9gFQ59X9dY6suwbuYxC0DC9HU9wjKV8yMgFrSIWH3tdw/sLoq8/yImf2MyfnxBeW1BD6Wuxlxkklc//aLzM0RnR6Q6nM5HZJN6vX/yNbo5VYYdzyZlRO5DpfWXRVtZ0acP7eVdX49FQEyMBkIynkFzHjTV4vl/x1Cq5AYeE2zVIPSHcHowUfWkBNFTCR3hUYCLMckN5eHn9p0JBecnr/80o5HOjQnXOX0N8U8wCRL/Wdhfm9PpDchFOn3k7V7QNEad+DEKzea0kyAOJx81vwuBCcYfJIx8gf8BxD6E+60VxL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940152" y="2780928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Area = 1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589240"/>
            <a:ext cx="2692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Most noise processes have</a:t>
            </a:r>
          </a:p>
          <a:p>
            <a:r>
              <a:rPr lang="en-CA" dirty="0" smtClean="0"/>
              <a:t>Gaussian PDF </a:t>
            </a:r>
            <a:r>
              <a:rPr lang="en-CA" dirty="0" smtClean="0">
                <a:sym typeface="Wingdings" pitchFamily="2" charset="2"/>
              </a:rPr>
              <a:t> </a:t>
            </a:r>
            <a:endParaRPr lang="en-CA" dirty="0"/>
          </a:p>
        </p:txBody>
      </p:sp>
      <p:pic>
        <p:nvPicPr>
          <p:cNvPr id="102416" name="Picture 16" descr="http://weibull.com/hotwire/issue7/rb7_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869160"/>
            <a:ext cx="2119908" cy="545719"/>
          </a:xfrm>
          <a:prstGeom prst="rect">
            <a:avLst/>
          </a:prstGeom>
          <a:noFill/>
        </p:spPr>
      </p:pic>
      <p:pic>
        <p:nvPicPr>
          <p:cNvPr id="14" name="Picture 2" descr="http://www.six-sigma-material.com/images/Probability-Density-Function-Form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733256"/>
            <a:ext cx="1322487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604838"/>
            <a:ext cx="87249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471488"/>
            <a:ext cx="83724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91880" y="4005064"/>
            <a:ext cx="2376264" cy="5760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4338"/>
            <a:ext cx="83534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1181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47864" y="3933056"/>
            <a:ext cx="2520280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447675"/>
            <a:ext cx="84867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63888" y="3140968"/>
            <a:ext cx="1584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3850" y="452438"/>
            <a:ext cx="8577014" cy="5953125"/>
            <a:chOff x="323850" y="452438"/>
            <a:chExt cx="8577014" cy="595312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452438"/>
              <a:ext cx="8496300" cy="595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827584" y="3212976"/>
              <a:ext cx="4968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52320" y="2780928"/>
              <a:ext cx="144854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490538"/>
            <a:ext cx="85248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466725"/>
            <a:ext cx="84772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03848" y="5661248"/>
            <a:ext cx="3024336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Study Random Process?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Information </a:t>
            </a:r>
            <a:r>
              <a:rPr lang="en-CA" dirty="0"/>
              <a:t>carrying signals are random, </a:t>
            </a:r>
            <a:r>
              <a:rPr lang="en-CA" dirty="0">
                <a:solidFill>
                  <a:srgbClr val="0000FF"/>
                </a:solidFill>
              </a:rPr>
              <a:t>i.e. the receiver does not know a priori what waveform is going to be sent by the transmitter. </a:t>
            </a:r>
          </a:p>
          <a:p>
            <a:r>
              <a:rPr lang="en-CA" dirty="0" smtClean="0"/>
              <a:t>Noise signals that perturb information signals are also unpredictable and random. </a:t>
            </a:r>
          </a:p>
          <a:p>
            <a:endParaRPr lang="en-CA" dirty="0" smtClean="0"/>
          </a:p>
          <a:p>
            <a:r>
              <a:rPr lang="en-CA" dirty="0" smtClean="0"/>
              <a:t>A random signal </a:t>
            </a:r>
            <a:r>
              <a:rPr lang="en-CA" dirty="0"/>
              <a:t>is described by its </a:t>
            </a:r>
            <a:r>
              <a:rPr lang="en-CA" dirty="0">
                <a:solidFill>
                  <a:srgbClr val="FF0000"/>
                </a:solidFill>
              </a:rPr>
              <a:t>statistical properties</a:t>
            </a:r>
            <a:r>
              <a:rPr lang="en-CA" dirty="0"/>
              <a:t> such as mean, variance, etc.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04813"/>
            <a:ext cx="8210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56612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White noise has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Flat spectrum (PSD)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Impulsive autocorrelation function (ACF)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442913"/>
            <a:ext cx="84391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471488"/>
            <a:ext cx="85534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429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80181" y="1340768"/>
            <a:ext cx="8296275" cy="2886075"/>
            <a:chOff x="423863" y="1985963"/>
            <a:chExt cx="8296275" cy="28860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863" y="1985963"/>
              <a:ext cx="8296275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77652" y="2070373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Generally,</a:t>
              </a:r>
              <a:endParaRPr lang="en-CA" sz="2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259632" y="1916832"/>
            <a:ext cx="5040560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45224"/>
            <a:ext cx="480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4797152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Compare with QAM signal (we studied earlier): 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44371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16016" y="2708920"/>
            <a:ext cx="1224136" cy="36004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51" y="437763"/>
            <a:ext cx="5295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51" y="1229851"/>
            <a:ext cx="7248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7038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6648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335699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FF0000"/>
                </a:solidFill>
              </a:rPr>
              <a:t>   Consider the shifted PSD to the left and right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7734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In order to have bandpass </a:t>
            </a:r>
            <a:r>
              <a:rPr lang="en-CA" sz="2400" i="1" dirty="0" err="1" smtClean="0">
                <a:solidFill>
                  <a:srgbClr val="FF0000"/>
                </a:solidFill>
              </a:rPr>
              <a:t>S</a:t>
            </a:r>
            <a:r>
              <a:rPr lang="en-CA" sz="2400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CA" sz="2400" i="1" dirty="0" smtClean="0">
                <a:solidFill>
                  <a:srgbClr val="FF0000"/>
                </a:solidFill>
              </a:rPr>
              <a:t>(f), </a:t>
            </a:r>
            <a:r>
              <a:rPr lang="en-CA" sz="2400" i="1" dirty="0" err="1" smtClean="0">
                <a:solidFill>
                  <a:srgbClr val="FF0000"/>
                </a:solidFill>
              </a:rPr>
              <a:t>S</a:t>
            </a:r>
            <a:r>
              <a:rPr lang="en-CA" sz="2400" i="1" baseline="-25000" dirty="0" err="1" smtClean="0">
                <a:solidFill>
                  <a:srgbClr val="FF0000"/>
                </a:solidFill>
              </a:rPr>
              <a:t>xc</a:t>
            </a:r>
            <a:r>
              <a:rPr lang="en-CA" sz="2400" i="1" dirty="0" smtClean="0">
                <a:solidFill>
                  <a:srgbClr val="FF0000"/>
                </a:solidFill>
              </a:rPr>
              <a:t>(f)</a:t>
            </a:r>
            <a:r>
              <a:rPr lang="en-CA" sz="2400" dirty="0" smtClean="0">
                <a:solidFill>
                  <a:srgbClr val="FF0000"/>
                </a:solidFill>
              </a:rPr>
              <a:t> and </a:t>
            </a:r>
            <a:r>
              <a:rPr lang="en-CA" sz="2400" i="1" dirty="0" err="1" smtClean="0">
                <a:solidFill>
                  <a:srgbClr val="FF0000"/>
                </a:solidFill>
              </a:rPr>
              <a:t>S</a:t>
            </a:r>
            <a:r>
              <a:rPr lang="en-CA" sz="2400" i="1" baseline="-25000" dirty="0" err="1" smtClean="0">
                <a:solidFill>
                  <a:srgbClr val="FF0000"/>
                </a:solidFill>
              </a:rPr>
              <a:t>xs</a:t>
            </a:r>
            <a:r>
              <a:rPr lang="en-CA" sz="2400" i="1" dirty="0" smtClean="0">
                <a:solidFill>
                  <a:srgbClr val="FF0000"/>
                </a:solidFill>
              </a:rPr>
              <a:t>(f)</a:t>
            </a:r>
            <a:r>
              <a:rPr lang="en-CA" sz="2400" dirty="0" smtClean="0">
                <a:solidFill>
                  <a:srgbClr val="FF0000"/>
                </a:solidFill>
              </a:rPr>
              <a:t> shall be low pass as shown,  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828800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564904"/>
            <a:ext cx="7753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CA" sz="2400" dirty="0" smtClean="0">
                <a:solidFill>
                  <a:srgbClr val="FF0000"/>
                </a:solidFill>
              </a:rPr>
              <a:t>Since the ACF of the inpase and quadrature components are </a:t>
            </a:r>
          </a:p>
          <a:p>
            <a:pPr marL="457200" indent="-457200"/>
            <a:r>
              <a:rPr lang="en-CA" sz="2400" dirty="0" smtClean="0">
                <a:solidFill>
                  <a:srgbClr val="FF0000"/>
                </a:solidFill>
              </a:rPr>
              <a:t>the same, their PSD will also be the same. 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67532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4676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7981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836712"/>
            <a:ext cx="119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Area = 2A</a:t>
            </a:r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3059832" y="5589240"/>
            <a:ext cx="2232248" cy="6480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439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89240"/>
            <a:ext cx="3619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5877272"/>
            <a:ext cx="3217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Area under both rectangles</a:t>
            </a:r>
            <a:endParaRPr lang="en-CA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495300"/>
            <a:ext cx="74199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U-Turn Arrow 13"/>
          <p:cNvSpPr/>
          <p:nvPr/>
        </p:nvSpPr>
        <p:spPr>
          <a:xfrm rot="16921582" flipH="1">
            <a:off x="131855" y="4021552"/>
            <a:ext cx="2736304" cy="792088"/>
          </a:xfrm>
          <a:prstGeom prst="utur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Now we see how each modulation scheme performs under noise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28600"/>
            <a:ext cx="8964488" cy="618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920" y="332656"/>
            <a:ext cx="254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(Formal Definition)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452438"/>
            <a:ext cx="86296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93096"/>
            <a:ext cx="129540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85184"/>
            <a:ext cx="137160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514350"/>
            <a:ext cx="86487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42913"/>
            <a:ext cx="87249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896" y="548680"/>
            <a:ext cx="313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(No carrier modulation)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523875"/>
            <a:ext cx="86677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9059317" cy="62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3356992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(No demodulation at the receiver)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30510"/>
            <a:ext cx="9001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692696"/>
            <a:ext cx="3382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(With carrier modulation)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61" y="169590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006699"/>
                </a:solidFill>
              </a:rPr>
              <a:t>Steps for Evaluating</a:t>
            </a:r>
            <a:endParaRPr lang="en-CA" sz="32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0510"/>
            <a:ext cx="9001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5061" y="169590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006699"/>
                </a:solidFill>
              </a:rPr>
              <a:t>Steps for Evaluating</a:t>
            </a:r>
            <a:endParaRPr lang="en-CA" sz="32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404813"/>
            <a:ext cx="8753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5445224"/>
            <a:ext cx="347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(Note: Only inphase noise appears)</a:t>
            </a: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376238"/>
            <a:ext cx="90106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3928" y="3429000"/>
            <a:ext cx="334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Ex: Temperature at different days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4221088"/>
            <a:ext cx="6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day1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5229200"/>
            <a:ext cx="6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day2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6084004"/>
            <a:ext cx="6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day3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428625"/>
            <a:ext cx="87915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95313"/>
            <a:ext cx="90011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3999" cy="59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6165304"/>
            <a:ext cx="499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(Note: Both inphase and quadrature noise appears)</a:t>
            </a:r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47700"/>
            <a:ext cx="8953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229200"/>
            <a:ext cx="395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(Note: Only inphase noise appears here)</a:t>
            </a:r>
            <a:endParaRPr lang="en-C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8"/>
            <a:ext cx="9144000" cy="611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42913"/>
            <a:ext cx="87058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676275"/>
            <a:ext cx="89249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538163"/>
            <a:ext cx="90582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338138"/>
            <a:ext cx="91154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47675"/>
            <a:ext cx="90011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7" y="296049"/>
            <a:ext cx="8892479" cy="622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85775"/>
            <a:ext cx="88868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52450"/>
            <a:ext cx="8858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81000"/>
            <a:ext cx="8582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83768" y="5877272"/>
            <a:ext cx="53285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52438"/>
            <a:ext cx="88773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423863"/>
            <a:ext cx="85534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400050"/>
            <a:ext cx="89630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309320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04825"/>
            <a:ext cx="8496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191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347663"/>
            <a:ext cx="86296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908720"/>
          <a:ext cx="8280918" cy="528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1440160"/>
                <a:gridCol w="1368152"/>
                <a:gridCol w="1512168"/>
                <a:gridCol w="1440158"/>
              </a:tblGrid>
              <a:tr h="792088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AutoNum type="arabicPeriod"/>
                      </a:pPr>
                      <a:endParaRPr lang="en-CA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Baseband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DSB-SC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SSB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AM (Coherent)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AM</a:t>
                      </a:r>
                    </a:p>
                    <a:p>
                      <a:pPr algn="ctr"/>
                      <a:r>
                        <a:rPr lang="en-CA" sz="2000" dirty="0" smtClean="0"/>
                        <a:t>(ED)</a:t>
                      </a:r>
                      <a:endParaRPr lang="en-CA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C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CA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endParaRPr lang="en-C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CA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endParaRPr lang="en-C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CA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endParaRPr lang="en-C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CA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endParaRPr lang="en-CA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/N</a:t>
                      </a:r>
                      <a:r>
                        <a:rPr lang="en-CA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CA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endParaRPr lang="en-C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9006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23728" y="1844824"/>
          <a:ext cx="480690" cy="455391"/>
        </p:xfrm>
        <a:graphic>
          <a:graphicData uri="http://schemas.openxmlformats.org/presentationml/2006/ole">
            <p:oleObj spid="_x0000_s52226" name="Equation" r:id="rId3" imgW="241200" imgH="228600" progId="Equation.3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932040" y="1844824"/>
          <a:ext cx="481013" cy="455612"/>
        </p:xfrm>
        <a:graphic>
          <a:graphicData uri="http://schemas.openxmlformats.org/presentationml/2006/ole">
            <p:oleObj spid="_x0000_s52228" name="Equation" r:id="rId4" imgW="241200" imgH="22860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635896" y="1844824"/>
          <a:ext cx="481013" cy="455612"/>
        </p:xfrm>
        <a:graphic>
          <a:graphicData uri="http://schemas.openxmlformats.org/presentationml/2006/ole">
            <p:oleObj spid="_x0000_s52229" name="Equation" r:id="rId5" imgW="241200" imgH="228600" progId="Equation.3">
              <p:embed/>
            </p:oleObj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2067415" y="3645024"/>
          <a:ext cx="481013" cy="455612"/>
        </p:xfrm>
        <a:graphic>
          <a:graphicData uri="http://schemas.openxmlformats.org/presentationml/2006/ole">
            <p:oleObj spid="_x0000_s52234" name="Equation" r:id="rId6" imgW="241200" imgH="228600" progId="Equation.3">
              <p:embed/>
            </p:oleObj>
          </a:graphicData>
        </a:graphic>
      </p:graphicFrame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373216"/>
            <a:ext cx="1088466" cy="6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9862" y="2708920"/>
            <a:ext cx="800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5496" y="2713682"/>
            <a:ext cx="704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5496" y="4551213"/>
            <a:ext cx="704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2250" y="4560738"/>
            <a:ext cx="695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3539406" y="3645024"/>
          <a:ext cx="481013" cy="455613"/>
        </p:xfrm>
        <a:graphic>
          <a:graphicData uri="http://schemas.openxmlformats.org/presentationml/2006/ole">
            <p:oleObj spid="_x0000_s52240" name="Equation" r:id="rId11" imgW="241200" imgH="228600" progId="Equation.3">
              <p:embed/>
            </p:oleObj>
          </a:graphicData>
        </a:graphic>
      </p:graphicFrame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5373216"/>
            <a:ext cx="1152128" cy="6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4608" y="2708920"/>
            <a:ext cx="666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4608" y="4546451"/>
            <a:ext cx="666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4957477" y="3645024"/>
          <a:ext cx="481013" cy="455613"/>
        </p:xfrm>
        <a:graphic>
          <a:graphicData uri="http://schemas.openxmlformats.org/presentationml/2006/ole">
            <p:oleObj spid="_x0000_s52244" name="Equation" r:id="rId14" imgW="241200" imgH="228600" progId="Equation.3">
              <p:embed/>
            </p:oleObj>
          </a:graphicData>
        </a:graphic>
      </p:graphicFrame>
      <p:pic>
        <p:nvPicPr>
          <p:cNvPr id="52245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91050" y="5373216"/>
            <a:ext cx="1213867" cy="6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1916832"/>
            <a:ext cx="1009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33934" y="2723207"/>
            <a:ext cx="771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6379190" y="3645024"/>
          <a:ext cx="481013" cy="455613"/>
        </p:xfrm>
        <a:graphic>
          <a:graphicData uri="http://schemas.openxmlformats.org/presentationml/2006/ole">
            <p:oleObj spid="_x0000_s52248" name="Equation" r:id="rId18" imgW="241200" imgH="228600" progId="Equation.3">
              <p:embed/>
            </p:oleObj>
          </a:graphicData>
        </a:graphic>
      </p:graphicFrame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91084" y="4527401"/>
            <a:ext cx="65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0152" y="5373216"/>
            <a:ext cx="1359088" cy="670942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2251" name="Picture 2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68344" y="1772816"/>
            <a:ext cx="923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99399" y="2723207"/>
            <a:ext cx="781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53" name="Object 29"/>
          <p:cNvGraphicFramePr>
            <a:graphicFrameLocks noChangeAspect="1"/>
          </p:cNvGraphicFramePr>
          <p:nvPr/>
        </p:nvGraphicFramePr>
        <p:xfrm>
          <a:off x="7849418" y="3645024"/>
          <a:ext cx="481012" cy="455613"/>
        </p:xfrm>
        <a:graphic>
          <a:graphicData uri="http://schemas.openxmlformats.org/presentationml/2006/ole">
            <p:oleObj spid="_x0000_s52253" name="Equation" r:id="rId23" imgW="241200" imgH="228600" progId="Equation.3">
              <p:embed/>
            </p:oleObj>
          </a:graphicData>
        </a:graphic>
      </p:graphicFrame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99399" y="4546451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9362" y="5373216"/>
            <a:ext cx="1381125" cy="58102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Oval Callout 35"/>
          <p:cNvSpPr/>
          <p:nvPr/>
        </p:nvSpPr>
        <p:spPr>
          <a:xfrm>
            <a:off x="5724128" y="116632"/>
            <a:ext cx="3024336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/>
              <a:t>Also ED small noise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en.wiki2.org/wikipedia/en/thumb/e/e1/Stationarycomparison.png/im264-480px-Stationary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95328"/>
            <a:ext cx="3240360" cy="3240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Characterizing Random Processes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Since a RP is not exactly predictable, we can’t write a mathematical expression for its waveform (or spectrum)</a:t>
            </a:r>
          </a:p>
          <a:p>
            <a:r>
              <a:rPr lang="en-CA" dirty="0" smtClean="0"/>
              <a:t>However, we can characterize a RP, by,</a:t>
            </a:r>
          </a:p>
          <a:p>
            <a:pPr lvl="1"/>
            <a:r>
              <a:rPr lang="en-CA" dirty="0" smtClean="0"/>
              <a:t>Predicted maximum/minimum values</a:t>
            </a:r>
          </a:p>
          <a:p>
            <a:pPr lvl="1"/>
            <a:r>
              <a:rPr lang="en-CA" dirty="0" smtClean="0"/>
              <a:t>Stationary or not</a:t>
            </a:r>
          </a:p>
          <a:p>
            <a:pPr lvl="1"/>
            <a:r>
              <a:rPr lang="en-CA" dirty="0" smtClean="0"/>
              <a:t>Expected (mean) value  </a:t>
            </a:r>
          </a:p>
          <a:p>
            <a:pPr lvl="1"/>
            <a:r>
              <a:rPr lang="en-CA" dirty="0" smtClean="0"/>
              <a:t>How fast it varies (bandwidth) </a:t>
            </a:r>
          </a:p>
          <a:p>
            <a:pPr lvl="1"/>
            <a:r>
              <a:rPr lang="en-CA" dirty="0" smtClean="0"/>
              <a:t>Variance (power) etc. 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576263"/>
            <a:ext cx="8467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764704"/>
            <a:ext cx="150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Dice Example: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 smtClean="0"/>
              <a:t>Mean =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</a:p>
          <a:p>
            <a:endParaRPr lang="en-CA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62613" y="1268413"/>
          <a:ext cx="2419350" cy="466725"/>
        </p:xfrm>
        <a:graphic>
          <a:graphicData uri="http://schemas.openxmlformats.org/presentationml/2006/ole">
            <p:oleObj spid="_x0000_s4099" name="Equation" r:id="rId4" imgW="2044440" imgH="3934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644008" y="620688"/>
            <a:ext cx="3888432" cy="144016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259632" y="2132856"/>
            <a:ext cx="4392488" cy="100811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971600" y="6093296"/>
            <a:ext cx="462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(Same random process at two time instances)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5013176"/>
            <a:ext cx="3384376" cy="100811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Repeatability of a RP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If the ‘characteristics’ of a RP remain the same over time, we say it is a stationary RP.</a:t>
            </a:r>
          </a:p>
          <a:p>
            <a:r>
              <a:rPr lang="en-CA" dirty="0" smtClean="0"/>
              <a:t>If all the ‘characteristics’ remain the same over time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Strictly S</a:t>
            </a:r>
            <a:r>
              <a:rPr lang="en-CA" dirty="0" smtClean="0">
                <a:solidFill>
                  <a:srgbClr val="FF0000"/>
                </a:solidFill>
              </a:rPr>
              <a:t>tationary RP.</a:t>
            </a:r>
          </a:p>
          <a:p>
            <a:r>
              <a:rPr lang="en-CA" dirty="0" smtClean="0"/>
              <a:t>If few key ‘characteristics’ remain the same over time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Wide Sense S</a:t>
            </a:r>
            <a:r>
              <a:rPr lang="en-CA" dirty="0" smtClean="0">
                <a:solidFill>
                  <a:srgbClr val="FF0000"/>
                </a:solidFill>
              </a:rPr>
              <a:t>tationary RP.</a:t>
            </a:r>
          </a:p>
          <a:p>
            <a:r>
              <a:rPr lang="en-CA" dirty="0" smtClean="0"/>
              <a:t>WSS processes are found in many practical cases.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5517232"/>
            <a:ext cx="647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</a:rPr>
              <a:t>WSS RP is a subset of </a:t>
            </a:r>
            <a:r>
              <a:rPr lang="en-CA" sz="2800" dirty="0" smtClean="0">
                <a:solidFill>
                  <a:srgbClr val="0000FF"/>
                </a:solidFill>
                <a:sym typeface="Wingdings" pitchFamily="2" charset="2"/>
              </a:rPr>
              <a:t>Strictly S</a:t>
            </a:r>
            <a:r>
              <a:rPr lang="en-CA" sz="2800" dirty="0" smtClean="0">
                <a:solidFill>
                  <a:srgbClr val="0000FF"/>
                </a:solidFill>
              </a:rPr>
              <a:t>tationary  RP</a:t>
            </a:r>
            <a:endParaRPr lang="en-CA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933450"/>
            <a:ext cx="75628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63688" y="2852936"/>
            <a:ext cx="4032448" cy="7200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331640" y="4941168"/>
            <a:ext cx="5328592" cy="7200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5805264"/>
          <a:ext cx="3904434" cy="576064"/>
        </p:xfrm>
        <a:graphic>
          <a:graphicData uri="http://schemas.openxmlformats.org/presentationml/2006/ole">
            <p:oleObj spid="_x0000_s23555" name="Equation" r:id="rId4" imgW="15490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444</Words>
  <Application>Microsoft Office PowerPoint</Application>
  <PresentationFormat>On-screen Show (4:3)</PresentationFormat>
  <Paragraphs>76</Paragraphs>
  <Slides>59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ELE 635  Modulated Communication Systems under Noise </vt:lpstr>
      <vt:lpstr>Why Study Random Process?</vt:lpstr>
      <vt:lpstr>Slide 3</vt:lpstr>
      <vt:lpstr>Slide 4</vt:lpstr>
      <vt:lpstr>Slide 5</vt:lpstr>
      <vt:lpstr>Characterizing Random Processes</vt:lpstr>
      <vt:lpstr>Slide 7</vt:lpstr>
      <vt:lpstr>Repeatability of a RP</vt:lpstr>
      <vt:lpstr>Slide 9</vt:lpstr>
      <vt:lpstr>Slide 10</vt:lpstr>
      <vt:lpstr>Slide 11</vt:lpstr>
      <vt:lpstr>Probability Density Function (PDF)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Now we see how each modulation scheme performs under noise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 Modulated Communication Systems under Noise </dc:title>
  <dc:creator>Xavier</dc:creator>
  <cp:lastModifiedBy>Xavier</cp:lastModifiedBy>
  <cp:revision>40</cp:revision>
  <dcterms:created xsi:type="dcterms:W3CDTF">2015-06-15T20:08:16Z</dcterms:created>
  <dcterms:modified xsi:type="dcterms:W3CDTF">2015-06-17T18:05:55Z</dcterms:modified>
</cp:coreProperties>
</file>